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54" autoAdjust="0"/>
  </p:normalViewPr>
  <p:slideViewPr>
    <p:cSldViewPr snapToGrid="0">
      <p:cViewPr varScale="1">
        <p:scale>
          <a:sx n="69" d="100"/>
          <a:sy n="69" d="100"/>
        </p:scale>
        <p:origin x="73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3200" y="1"/>
            <a:ext cx="11988799" cy="936978"/>
          </a:xfrm>
        </p:spPr>
        <p:txBody>
          <a:bodyPr/>
          <a:lstStyle/>
          <a:p>
            <a:pPr algn="ctr"/>
            <a:r>
              <a:rPr lang="es-CO" dirty="0"/>
              <a:t>Espiritualidad </a:t>
            </a:r>
            <a:r>
              <a:rPr lang="es-CO" dirty="0" err="1"/>
              <a:t>indigena</a:t>
            </a:r>
            <a:endParaRPr lang="en-US" dirty="0"/>
          </a:p>
        </p:txBody>
      </p:sp>
      <p:sp>
        <p:nvSpPr>
          <p:cNvPr id="3" name="Subtítulo 2"/>
          <p:cNvSpPr>
            <a:spLocks noGrp="1"/>
          </p:cNvSpPr>
          <p:nvPr>
            <p:ph type="subTitle" idx="1"/>
          </p:nvPr>
        </p:nvSpPr>
        <p:spPr>
          <a:xfrm flipV="1">
            <a:off x="1749778" y="6857999"/>
            <a:ext cx="10442221" cy="45719"/>
          </a:xfrm>
        </p:spPr>
        <p:txBody>
          <a:bodyPr>
            <a:normAutofit fontScale="25000" lnSpcReduction="20000"/>
          </a:bodyPr>
          <a:lstStyle/>
          <a:p>
            <a:endParaRPr lang="es-CO" dirty="0" smtClean="0"/>
          </a:p>
          <a:p>
            <a:endParaRPr lang="es-CO" dirty="0"/>
          </a:p>
          <a:p>
            <a:endParaRPr lang="es-CO" dirty="0" smtClean="0"/>
          </a:p>
          <a:p>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454809287"/>
              </p:ext>
            </p:extLst>
          </p:nvPr>
        </p:nvGraphicFramePr>
        <p:xfrm>
          <a:off x="1749778" y="936978"/>
          <a:ext cx="10442222" cy="6340508"/>
        </p:xfrm>
        <a:graphic>
          <a:graphicData uri="http://schemas.openxmlformats.org/drawingml/2006/table">
            <a:tbl>
              <a:tblPr firstRow="1" bandRow="1">
                <a:tableStyleId>{5C22544A-7EE6-4342-B048-85BDC9FD1C3A}</a:tableStyleId>
              </a:tblPr>
              <a:tblGrid>
                <a:gridCol w="5170312">
                  <a:extLst>
                    <a:ext uri="{9D8B030D-6E8A-4147-A177-3AD203B41FA5}">
                      <a16:colId xmlns:a16="http://schemas.microsoft.com/office/drawing/2014/main" val="53676552"/>
                    </a:ext>
                  </a:extLst>
                </a:gridCol>
                <a:gridCol w="5271910">
                  <a:extLst>
                    <a:ext uri="{9D8B030D-6E8A-4147-A177-3AD203B41FA5}">
                      <a16:colId xmlns:a16="http://schemas.microsoft.com/office/drawing/2014/main" val="3039810066"/>
                    </a:ext>
                  </a:extLst>
                </a:gridCol>
              </a:tblGrid>
              <a:tr h="488348">
                <a:tc>
                  <a:txBody>
                    <a:bodyPr/>
                    <a:lstStyle/>
                    <a:p>
                      <a:r>
                        <a:rPr lang="es-CO" dirty="0" smtClean="0"/>
                        <a:t>Sentido</a:t>
                      </a:r>
                      <a:r>
                        <a:rPr lang="es-CO" baseline="0" dirty="0" smtClean="0"/>
                        <a:t> indígena</a:t>
                      </a:r>
                      <a:endParaRPr lang="en-US" dirty="0"/>
                    </a:p>
                  </a:txBody>
                  <a:tcPr/>
                </a:tc>
                <a:tc>
                  <a:txBody>
                    <a:bodyPr/>
                    <a:lstStyle/>
                    <a:p>
                      <a:r>
                        <a:rPr lang="es-CO" dirty="0" smtClean="0"/>
                        <a:t>Sentido occidental o religión</a:t>
                      </a:r>
                      <a:endParaRPr lang="en-US" dirty="0"/>
                    </a:p>
                  </a:txBody>
                  <a:tcPr/>
                </a:tc>
                <a:extLst>
                  <a:ext uri="{0D108BD9-81ED-4DB2-BD59-A6C34878D82A}">
                    <a16:rowId xmlns:a16="http://schemas.microsoft.com/office/drawing/2014/main" val="14201423"/>
                  </a:ext>
                </a:extLst>
              </a:tr>
              <a:tr h="5478392">
                <a:tc>
                  <a:txBody>
                    <a:bodyPr/>
                    <a:lstStyle/>
                    <a:p>
                      <a:r>
                        <a:rPr lang="es-ES" sz="1400" dirty="0" smtClean="0"/>
                        <a:t>“Para los pueblos indígenas, la espiritualidad es energía, esencia y acción; el espíritu está dentro de la materia. El espíritu es la esencia que da vida a la materia (los seres humanos, los animales, las plantas y los minerales) y aquí la relación intrínseca con el COSMOS, donde se conjugan las fuerzas energéticas de los seres que habitamos esta tierra (sentimientos, pensamientos, acciones, etc.). La visión cósmica de la vida es estar conectado con el entorno, dado que todo lo que hay en el entorno tiene vida, por lo que adquiere un valor SAGRADO: encontramos tierra, cerros, planicies, cuevas, plantas, animales, piedras, agua, aire, luna, sol, estrellas. La espiritualidad nace de esta visión y concepción en la que todos los seres que hay en la MADRE NATURALEZA tienen vida y se interrelacionan. La espiritualidad está ligada al sentido COMUNITARIO, donde los seres se interrelacionan y se complementan en su existencia. El propósito fundamental de la espiritualidad es la búsqueda del equilibrio y la armonía con nosotros mismos y con los demás (cosmos), la pérdida de estos dos importantes principios ha provocado grandes catástrofes a escala local, regional y mundial. La espiritualidad indígena tiene varias manifestaciones y medios para lograr el equilibrio, entre ellas: el fuego sagrado, las ceremonias, lugares sagrados, cerros, montañas, ríos, lagos, cantos, ofrendas”9. </a:t>
                      </a:r>
                      <a:endParaRPr lang="en-US" sz="1400" dirty="0"/>
                    </a:p>
                  </a:txBody>
                  <a:tcPr/>
                </a:tc>
                <a:tc>
                  <a:txBody>
                    <a:bodyPr/>
                    <a:lstStyle/>
                    <a:p>
                      <a:r>
                        <a:rPr lang="es-ES" sz="1800" b="0" i="0" kern="1200" dirty="0" smtClean="0">
                          <a:solidFill>
                            <a:schemeClr val="dk1"/>
                          </a:solidFill>
                          <a:effectLst/>
                          <a:latin typeface="+mn-lt"/>
                          <a:ea typeface="+mn-ea"/>
                          <a:cs typeface="+mn-cs"/>
                        </a:rPr>
                        <a:t>Parte de la teología que estudia el dinamismo que produce el Espíritu en la vida del alma: cómo nace, crece, se desarrolla, hasta alcanzar la santidad a la que Dios nos llama desde toda la eternidad, y transmitirla a los demás con la palabra, el testimonio de vida y con el apostolado eficaz.</a:t>
                      </a:r>
                      <a:r>
                        <a:rPr lang="es-ES" dirty="0" smtClean="0"/>
                        <a:t/>
                      </a:r>
                      <a:br>
                        <a:rPr lang="es-ES" dirty="0" smtClean="0"/>
                      </a:br>
                      <a:r>
                        <a:rPr lang="es-ES" dirty="0" smtClean="0"/>
                        <a:t/>
                      </a:r>
                      <a:br>
                        <a:rPr lang="es-ES" dirty="0" smtClean="0"/>
                      </a:br>
                      <a:r>
                        <a:rPr lang="es-ES" sz="1800" b="0" i="0" kern="1200" dirty="0" smtClean="0">
                          <a:solidFill>
                            <a:schemeClr val="dk1"/>
                          </a:solidFill>
                          <a:effectLst/>
                          <a:latin typeface="+mn-lt"/>
                          <a:ea typeface="+mn-ea"/>
                          <a:cs typeface="+mn-cs"/>
                        </a:rPr>
                        <a:t>Por tanto, se busca doctrina teológica y vivencia cristiana. Si sólo optara por la doctrina teológica quitando la vivencia, tendríamos una espiritualidad racional, intelectualista y sin repercusión en la propia vida. Y si sólo optara por la vivencia cristiana, sin dar la doctrina teológica, la espiritualidad quedaría reducida a un subjetivismo arbitrario, sujeta a las modas cambiantes y expuesta al error. Así pues, la verdadera espiritualidad cristiana debe integrar doctrina y vida, principios y experiencia.</a:t>
                      </a:r>
                      <a:r>
                        <a:rPr lang="es-ES" dirty="0" smtClean="0"/>
                        <a:t/>
                      </a:r>
                      <a:br>
                        <a:rPr lang="es-ES" dirty="0" smtClean="0"/>
                      </a:br>
                      <a:endParaRPr lang="en-US" dirty="0"/>
                    </a:p>
                  </a:txBody>
                  <a:tcPr/>
                </a:tc>
                <a:extLst>
                  <a:ext uri="{0D108BD9-81ED-4DB2-BD59-A6C34878D82A}">
                    <a16:rowId xmlns:a16="http://schemas.microsoft.com/office/drawing/2014/main" val="2426573554"/>
                  </a:ext>
                </a:extLst>
              </a:tr>
            </a:tbl>
          </a:graphicData>
        </a:graphic>
      </p:graphicFrame>
    </p:spTree>
    <p:extLst>
      <p:ext uri="{BB962C8B-B14F-4D97-AF65-F5344CB8AC3E}">
        <p14:creationId xmlns:p14="http://schemas.microsoft.com/office/powerpoint/2010/main" val="2749693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0"/>
            <a:ext cx="8911687" cy="587022"/>
          </a:xfrm>
        </p:spPr>
        <p:txBody>
          <a:bodyPr>
            <a:normAutofit fontScale="90000"/>
          </a:bodyPr>
          <a:lstStyle/>
          <a:p>
            <a:r>
              <a:rPr lang="es-CO" dirty="0" smtClean="0"/>
              <a:t>Frase </a:t>
            </a:r>
            <a:r>
              <a:rPr lang="es-CO" dirty="0" err="1" smtClean="0"/>
              <a:t>sabiduria</a:t>
            </a:r>
            <a:endParaRPr lang="en-US" dirty="0"/>
          </a:p>
        </p:txBody>
      </p:sp>
      <p:sp>
        <p:nvSpPr>
          <p:cNvPr id="3" name="Marcador de contenido 2"/>
          <p:cNvSpPr>
            <a:spLocks noGrp="1"/>
          </p:cNvSpPr>
          <p:nvPr>
            <p:ph idx="1"/>
          </p:nvPr>
        </p:nvSpPr>
        <p:spPr>
          <a:xfrm>
            <a:off x="1648178" y="587022"/>
            <a:ext cx="10543822" cy="6270978"/>
          </a:xfrm>
        </p:spPr>
        <p:txBody>
          <a:bodyPr/>
          <a:lstStyle/>
          <a:p>
            <a:r>
              <a:rPr lang="es-CO" dirty="0" smtClean="0"/>
              <a:t>Imágenes</a:t>
            </a:r>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r>
              <a:rPr lang="es-CO" dirty="0" smtClean="0"/>
              <a:t>La creencia </a:t>
            </a:r>
            <a:r>
              <a:rPr lang="es-CO" dirty="0" err="1" smtClean="0"/>
              <a:t>embera</a:t>
            </a:r>
            <a:r>
              <a:rPr lang="es-CO" dirty="0" smtClean="0"/>
              <a:t> son:</a:t>
            </a:r>
            <a:endParaRPr lang="es-CO" dirty="0"/>
          </a:p>
          <a:p>
            <a:r>
              <a:rPr lang="es-CO" dirty="0" smtClean="0"/>
              <a:t>El sueño</a:t>
            </a:r>
          </a:p>
          <a:p>
            <a:r>
              <a:rPr lang="es-CO" dirty="0" smtClean="0"/>
              <a:t>En los animales</a:t>
            </a:r>
          </a:p>
          <a:p>
            <a:r>
              <a:rPr lang="es-CO" dirty="0" smtClean="0"/>
              <a:t>El tiempo</a:t>
            </a:r>
          </a:p>
          <a:p>
            <a:r>
              <a:rPr lang="es-CO" dirty="0" smtClean="0"/>
              <a:t>Se viene transmitiendo desde los ancestro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178" y="1004712"/>
            <a:ext cx="5757509" cy="270933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687" y="1004713"/>
            <a:ext cx="4786313" cy="2709331"/>
          </a:xfrm>
          <a:prstGeom prst="rect">
            <a:avLst/>
          </a:prstGeom>
        </p:spPr>
      </p:pic>
    </p:spTree>
    <p:extLst>
      <p:ext uri="{BB962C8B-B14F-4D97-AF65-F5344CB8AC3E}">
        <p14:creationId xmlns:p14="http://schemas.microsoft.com/office/powerpoint/2010/main" val="343342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5911" y="624110"/>
            <a:ext cx="10476089" cy="1280890"/>
          </a:xfrm>
        </p:spPr>
        <p:txBody>
          <a:bodyPr>
            <a:normAutofit/>
          </a:bodyPr>
          <a:lstStyle/>
          <a:p>
            <a:r>
              <a:rPr lang="es-CO" sz="3200" dirty="0" smtClean="0"/>
              <a:t>Enseñar nuestra felicidad en el territorio(grado11°)</a:t>
            </a:r>
            <a:endParaRPr lang="en-US" sz="3200" dirty="0"/>
          </a:p>
        </p:txBody>
      </p:sp>
      <p:sp>
        <p:nvSpPr>
          <p:cNvPr id="3" name="Marcador de contenido 2"/>
          <p:cNvSpPr>
            <a:spLocks noGrp="1"/>
          </p:cNvSpPr>
          <p:nvPr>
            <p:ph idx="1"/>
          </p:nvPr>
        </p:nvSpPr>
        <p:spPr>
          <a:xfrm>
            <a:off x="1715911" y="1253067"/>
            <a:ext cx="10476089" cy="5604933"/>
          </a:xfrm>
        </p:spPr>
        <p:txBody>
          <a:bodyPr>
            <a:normAutofit/>
          </a:bodyPr>
          <a:lstStyle/>
          <a:p>
            <a:r>
              <a:rPr lang="es-CO" sz="1400" b="1" dirty="0" err="1" smtClean="0"/>
              <a:t>Relfexion</a:t>
            </a:r>
            <a:r>
              <a:rPr lang="es-CO" sz="1400" b="1" dirty="0" smtClean="0"/>
              <a:t>:</a:t>
            </a:r>
          </a:p>
          <a:p>
            <a:pPr marL="0" indent="0">
              <a:buNone/>
            </a:pPr>
            <a:r>
              <a:rPr lang="es-CO" sz="1400" b="1" dirty="0" smtClean="0"/>
              <a:t>En </a:t>
            </a:r>
            <a:r>
              <a:rPr lang="es-CO" sz="1400" b="1" dirty="0"/>
              <a:t>mi tierra yo me levantaba tranquilo por la mañana… mi casa estaba aislada, rodeada de mis chacras y del monte. Con toda paz me quedaba mirando la naturaleza inmensa del río Santiago, mientras mi señora preparaba el fuego. Me refrescaba en el río y salía con la canoa para traer algunos </a:t>
            </a:r>
            <a:r>
              <a:rPr lang="es-CO" sz="1400" b="1" dirty="0" err="1"/>
              <a:t>cunchis</a:t>
            </a:r>
            <a:r>
              <a:rPr lang="es-CO" sz="1400" b="1" dirty="0"/>
              <a:t> o mojarras… Sin preocuparme de la hora, regresaba. Mi señora me recibía contenta; preparaba los pescados y me daba mi </a:t>
            </a:r>
            <a:r>
              <a:rPr lang="es-CO" sz="1400" b="1" dirty="0" err="1"/>
              <a:t>cuñushca</a:t>
            </a:r>
            <a:r>
              <a:rPr lang="es-CO" sz="1400" b="1" dirty="0"/>
              <a:t> (bebida de yuca), mientras me calentaba junto al fuego…</a:t>
            </a:r>
            <a:br>
              <a:rPr lang="es-CO" sz="1400" b="1" dirty="0"/>
            </a:br>
            <a:r>
              <a:rPr lang="es-CO" sz="1400" b="1" dirty="0"/>
              <a:t>…Ahora, con el desarrollo, la cosa cambia. Hay horas por la mañana para el trabajo. Trabajamos los cultivos de arroz hasta tarde y volvemos a la casa sin nada. La señora, tremenda cara larga; con las justas me pone un plato de yuca con sal</a:t>
            </a:r>
            <a:r>
              <a:rPr lang="es-CO" sz="1400" dirty="0" smtClean="0"/>
              <a:t>.”</a:t>
            </a:r>
          </a:p>
          <a:p>
            <a:r>
              <a:rPr lang="es-CO" sz="1600" b="1" dirty="0"/>
              <a:t>Hoy el “buen vivir” se hace presente, y se inscribe incluso en las constituciones de países como , Este termino aborda numerosos conceptos ligados a la calidad de vida y a la felicidad de una persona desde la perspectiva social y ambiental, pero también desde la humana. Se trata de una frase que aborda un compendio de principios fundamentales y universales para alimentar la vida misma, ya no sólo como seres en </a:t>
            </a:r>
            <a:r>
              <a:rPr lang="es-CO" sz="1600" b="1" dirty="0" err="1" smtClean="0"/>
              <a:t>comúnidad</a:t>
            </a:r>
            <a:r>
              <a:rPr lang="es-CO" sz="1600" b="1" dirty="0"/>
              <a:t>, sino como seres vivos que tenemos necesidades físicas y </a:t>
            </a:r>
            <a:r>
              <a:rPr lang="es-CO" sz="1600" b="1" dirty="0" smtClean="0"/>
              <a:t>anímicas</a:t>
            </a:r>
            <a:r>
              <a:rPr lang="es-CO" sz="1400" b="1" dirty="0" smtClean="0"/>
              <a:t>.</a:t>
            </a:r>
          </a:p>
          <a:p>
            <a:pPr fontAlgn="base"/>
            <a:r>
              <a:rPr lang="es-CO" sz="1600" b="1" dirty="0"/>
              <a:t>El buen vivir es un modelo de vida para muchas culturas indígenas de </a:t>
            </a:r>
            <a:r>
              <a:rPr lang="es-CO" sz="1600" b="1" dirty="0" err="1"/>
              <a:t>America</a:t>
            </a:r>
            <a:r>
              <a:rPr lang="es-CO" sz="1600" b="1" dirty="0"/>
              <a:t>; es algo más que un concepto o una utopía. Se trata de una práctica viva, que se vivifica más conforme se comparte, y así es como ha llegado, de generación en generación, hasta los actuales indígenas. Sorprendentemente, casi todas las culturas comparten esta práctica, que aunque es nombrada de distintas maneras, puede ser genéricamente entendida de esta forma</a:t>
            </a:r>
            <a:endParaRPr lang="en-US" sz="1600" b="1" dirty="0"/>
          </a:p>
          <a:p>
            <a:r>
              <a:rPr lang="es-CO" sz="1600" b="1" dirty="0"/>
              <a:t> </a:t>
            </a:r>
            <a:endParaRPr lang="en-US" sz="1600" b="1" dirty="0"/>
          </a:p>
          <a:p>
            <a:endParaRPr lang="en-US" sz="1400" dirty="0"/>
          </a:p>
        </p:txBody>
      </p:sp>
    </p:spTree>
    <p:extLst>
      <p:ext uri="{BB962C8B-B14F-4D97-AF65-F5344CB8AC3E}">
        <p14:creationId xmlns:p14="http://schemas.microsoft.com/office/powerpoint/2010/main" val="2072313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0"/>
            <a:ext cx="8911687" cy="620889"/>
          </a:xfrm>
        </p:spPr>
        <p:txBody>
          <a:bodyPr>
            <a:normAutofit fontScale="90000"/>
          </a:bodyPr>
          <a:lstStyle/>
          <a:p>
            <a:r>
              <a:rPr lang="es-CO" dirty="0" smtClean="0"/>
              <a:t>Según filosofo</a:t>
            </a:r>
            <a:endParaRPr lang="en-US" dirty="0"/>
          </a:p>
        </p:txBody>
      </p:sp>
      <p:sp>
        <p:nvSpPr>
          <p:cNvPr id="3" name="Marcador de contenido 2"/>
          <p:cNvSpPr>
            <a:spLocks noGrp="1"/>
          </p:cNvSpPr>
          <p:nvPr>
            <p:ph idx="1"/>
          </p:nvPr>
        </p:nvSpPr>
        <p:spPr>
          <a:xfrm>
            <a:off x="1569156" y="620888"/>
            <a:ext cx="12620977" cy="6237111"/>
          </a:xfrm>
        </p:spPr>
        <p:txBody>
          <a:bodyPr/>
          <a:lstStyle/>
          <a:p>
            <a:r>
              <a:rPr lang="es-CO" dirty="0" smtClean="0"/>
              <a:t>Concepto de felicidad</a:t>
            </a:r>
            <a:endParaRPr lang="en-US"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156" y="970845"/>
            <a:ext cx="3115733" cy="248355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324" y="970844"/>
            <a:ext cx="3342654" cy="248355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0412" y="970845"/>
            <a:ext cx="4121587" cy="248355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156" y="3454398"/>
            <a:ext cx="3137168" cy="3403601"/>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2512" y="3454397"/>
            <a:ext cx="7329487" cy="3403601"/>
          </a:xfrm>
          <a:prstGeom prst="rect">
            <a:avLst/>
          </a:prstGeom>
        </p:spPr>
      </p:pic>
    </p:spTree>
    <p:extLst>
      <p:ext uri="{BB962C8B-B14F-4D97-AF65-F5344CB8AC3E}">
        <p14:creationId xmlns:p14="http://schemas.microsoft.com/office/powerpoint/2010/main" val="4102816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0"/>
            <a:ext cx="8911687" cy="623455"/>
          </a:xfrm>
        </p:spPr>
        <p:txBody>
          <a:bodyPr>
            <a:normAutofit fontScale="90000"/>
          </a:bodyPr>
          <a:lstStyle/>
          <a:p>
            <a:r>
              <a:rPr lang="es-CO" dirty="0" smtClean="0"/>
              <a:t>trabajo</a:t>
            </a:r>
            <a:endParaRPr lang="en-US" dirty="0"/>
          </a:p>
        </p:txBody>
      </p:sp>
      <p:sp>
        <p:nvSpPr>
          <p:cNvPr id="3" name="Marcador de contenido 2"/>
          <p:cNvSpPr>
            <a:spLocks noGrp="1"/>
          </p:cNvSpPr>
          <p:nvPr>
            <p:ph idx="1"/>
          </p:nvPr>
        </p:nvSpPr>
        <p:spPr>
          <a:xfrm>
            <a:off x="1579418" y="623455"/>
            <a:ext cx="10612582" cy="6234545"/>
          </a:xfrm>
        </p:spPr>
        <p:txBody>
          <a:bodyPr/>
          <a:lstStyle/>
          <a:p>
            <a:r>
              <a:rPr lang="es-CO" dirty="0" smtClean="0"/>
              <a:t> </a:t>
            </a:r>
            <a:r>
              <a:rPr lang="es-ES" b="1" dirty="0"/>
              <a:t>¿Qué significa ser indígena en la sociedad actual?</a:t>
            </a:r>
            <a:r>
              <a:rPr lang="es-ES" dirty="0"/>
              <a:t/>
            </a:r>
            <a:br>
              <a:rPr lang="es-ES" dirty="0"/>
            </a:br>
            <a:r>
              <a:rPr lang="es-ES" dirty="0"/>
              <a:t>Debería ser un orgullo, porque la sangre indígena es pura. Todavía hay seres humanos que tienen sangre única. Ser indígena es ser una persona con conocimiento ancestral y sabiduría. Lamentablemente el que es indígena lo niega y el que no es quiere serlo</a:t>
            </a:r>
            <a:r>
              <a:rPr lang="es-ES" dirty="0" smtClean="0"/>
              <a:t>.</a:t>
            </a:r>
          </a:p>
          <a:p>
            <a:r>
              <a:rPr lang="es-ES" b="1" dirty="0"/>
              <a:t>¿Qué podrían aprender los jóvenes del conocimiento indígena?</a:t>
            </a:r>
            <a:endParaRPr lang="es-ES" dirty="0"/>
          </a:p>
          <a:p>
            <a:r>
              <a:rPr lang="es-ES" dirty="0"/>
              <a:t>A los jóvenes les diría que se preocupen por nuestra identidad, por saber quiénes somos y de dónde venimos y para dónde vamos… Es importante siempre y cuando haya una </a:t>
            </a:r>
            <a:r>
              <a:rPr lang="es-ES" dirty="0" err="1"/>
              <a:t>currícula</a:t>
            </a:r>
            <a:r>
              <a:rPr lang="es-ES" dirty="0"/>
              <a:t> distinta a la de hoy, que haya un plan de Estado para que las escuelas y universidades tengan una participación de los conocimientos indígenas que no se conocen</a:t>
            </a:r>
            <a:r>
              <a:rPr lang="es-ES" dirty="0" smtClean="0"/>
              <a:t>.</a:t>
            </a:r>
          </a:p>
          <a:p>
            <a:r>
              <a:rPr lang="es-ES" dirty="0"/>
              <a:t> </a:t>
            </a:r>
            <a:r>
              <a:rPr lang="es-ES" dirty="0" smtClean="0"/>
              <a:t>                                                                     TAREA: entrevistar a tres persona de tu comunidad</a:t>
            </a:r>
            <a:endParaRPr lang="es-ES" dirty="0"/>
          </a:p>
          <a:p>
            <a:r>
              <a:rPr lang="es-ES" dirty="0" smtClean="0"/>
              <a:t>                                                                                    y preguntar sobre la ¿Cómo  es ser feliz vivir                                                                                en el territorio u o felicidad   teniendo </a:t>
            </a:r>
            <a:r>
              <a:rPr lang="es-ES" dirty="0" err="1" smtClean="0"/>
              <a:t>enc</a:t>
            </a:r>
            <a:r>
              <a:rPr lang="es-ES" dirty="0" smtClean="0"/>
              <a:t>                                                                              en cuenta los tres momento </a:t>
            </a:r>
          </a:p>
          <a:p>
            <a:pPr marL="0" indent="0">
              <a:buNone/>
            </a:pPr>
            <a:r>
              <a:rPr lang="es-ES" dirty="0"/>
              <a:t> </a:t>
            </a:r>
            <a:r>
              <a:rPr lang="es-ES" dirty="0" smtClean="0"/>
              <a:t>                                                                               </a:t>
            </a:r>
            <a:r>
              <a:rPr lang="es-ES" dirty="0" err="1" smtClean="0"/>
              <a:t>minimo</a:t>
            </a:r>
            <a:r>
              <a:rPr lang="es-ES" dirty="0" smtClean="0"/>
              <a:t> tres hojas , </a:t>
            </a:r>
          </a:p>
          <a:p>
            <a:pPr marL="0" indent="0">
              <a:buNone/>
            </a:pPr>
            <a:r>
              <a:rPr lang="es-ES" dirty="0"/>
              <a:t> </a:t>
            </a:r>
            <a:r>
              <a:rPr lang="es-ES" dirty="0" smtClean="0"/>
              <a:t>                                                                               evidencia: foto o video                                                                                                             </a:t>
            </a:r>
            <a:endParaRPr lang="es-ES" dirty="0"/>
          </a:p>
          <a:p>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643744"/>
            <a:ext cx="4341091" cy="3214255"/>
          </a:xfrm>
          <a:prstGeom prst="rect">
            <a:avLst/>
          </a:prstGeom>
        </p:spPr>
      </p:pic>
    </p:spTree>
    <p:extLst>
      <p:ext uri="{BB962C8B-B14F-4D97-AF65-F5344CB8AC3E}">
        <p14:creationId xmlns:p14="http://schemas.microsoft.com/office/powerpoint/2010/main" val="249787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9779" y="0"/>
            <a:ext cx="9754834" cy="496711"/>
          </a:xfrm>
        </p:spPr>
        <p:txBody>
          <a:bodyPr>
            <a:normAutofit fontScale="90000"/>
          </a:bodyPr>
          <a:lstStyle/>
          <a:p>
            <a:r>
              <a:rPr lang="es-CO" dirty="0" smtClean="0"/>
              <a:t>Como entiende o </a:t>
            </a:r>
            <a:r>
              <a:rPr lang="es-CO" dirty="0" err="1" smtClean="0"/>
              <a:t>intrepreta</a:t>
            </a:r>
            <a:r>
              <a:rPr lang="es-CO" dirty="0" smtClean="0"/>
              <a:t> la espiritualidad</a:t>
            </a:r>
            <a:endParaRPr lang="en-US" dirty="0"/>
          </a:p>
        </p:txBody>
      </p:sp>
      <p:sp>
        <p:nvSpPr>
          <p:cNvPr id="3" name="Marcador de contenido 2"/>
          <p:cNvSpPr>
            <a:spLocks noGrp="1"/>
          </p:cNvSpPr>
          <p:nvPr>
            <p:ph idx="1"/>
          </p:nvPr>
        </p:nvSpPr>
        <p:spPr/>
        <p:txBody>
          <a:bodyPr/>
          <a:lstStyle/>
          <a:p>
            <a:r>
              <a:rPr lang="es-CO" dirty="0" err="1" smtClean="0"/>
              <a:t>Mlnjnjfojef</a:t>
            </a:r>
            <a:endParaRPr lang="es-CO" dirty="0" smtClean="0"/>
          </a:p>
          <a:p>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1072595222"/>
              </p:ext>
            </p:extLst>
          </p:nvPr>
        </p:nvGraphicFramePr>
        <p:xfrm>
          <a:off x="1648178" y="790222"/>
          <a:ext cx="10543822" cy="6067778"/>
        </p:xfrm>
        <a:graphic>
          <a:graphicData uri="http://schemas.openxmlformats.org/drawingml/2006/table">
            <a:tbl>
              <a:tblPr firstRow="1" bandRow="1">
                <a:tableStyleId>{5C22544A-7EE6-4342-B048-85BDC9FD1C3A}</a:tableStyleId>
              </a:tblPr>
              <a:tblGrid>
                <a:gridCol w="5271911">
                  <a:extLst>
                    <a:ext uri="{9D8B030D-6E8A-4147-A177-3AD203B41FA5}">
                      <a16:colId xmlns:a16="http://schemas.microsoft.com/office/drawing/2014/main" val="3918737478"/>
                    </a:ext>
                  </a:extLst>
                </a:gridCol>
                <a:gridCol w="5271911">
                  <a:extLst>
                    <a:ext uri="{9D8B030D-6E8A-4147-A177-3AD203B41FA5}">
                      <a16:colId xmlns:a16="http://schemas.microsoft.com/office/drawing/2014/main" val="3116581383"/>
                    </a:ext>
                  </a:extLst>
                </a:gridCol>
              </a:tblGrid>
              <a:tr h="592518">
                <a:tc>
                  <a:txBody>
                    <a:bodyPr/>
                    <a:lstStyle/>
                    <a:p>
                      <a:r>
                        <a:rPr lang="es-CO" dirty="0" smtClean="0"/>
                        <a:t>Sentido </a:t>
                      </a:r>
                      <a:r>
                        <a:rPr lang="es-CO" dirty="0" err="1" smtClean="0"/>
                        <a:t>indigena</a:t>
                      </a:r>
                      <a:endParaRPr lang="en-US" dirty="0"/>
                    </a:p>
                  </a:txBody>
                  <a:tcPr/>
                </a:tc>
                <a:tc>
                  <a:txBody>
                    <a:bodyPr/>
                    <a:lstStyle/>
                    <a:p>
                      <a:r>
                        <a:rPr lang="es-CO" dirty="0" smtClean="0"/>
                        <a:t>Sentido </a:t>
                      </a:r>
                      <a:r>
                        <a:rPr lang="es-CO" dirty="0" err="1" smtClean="0"/>
                        <a:t>catolico</a:t>
                      </a:r>
                      <a:endParaRPr lang="en-US" dirty="0"/>
                    </a:p>
                  </a:txBody>
                  <a:tcPr/>
                </a:tc>
                <a:extLst>
                  <a:ext uri="{0D108BD9-81ED-4DB2-BD59-A6C34878D82A}">
                    <a16:rowId xmlns:a16="http://schemas.microsoft.com/office/drawing/2014/main" val="232574566"/>
                  </a:ext>
                </a:extLst>
              </a:tr>
              <a:tr h="547526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00057201"/>
                  </a:ext>
                </a:extLst>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778" y="4030132"/>
            <a:ext cx="5136444" cy="282786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822" y="1478845"/>
            <a:ext cx="2573867" cy="2551288"/>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1688" y="1478845"/>
            <a:ext cx="2630311" cy="2551287"/>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7821" y="4030132"/>
            <a:ext cx="2573866" cy="2827868"/>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1687" y="4030132"/>
            <a:ext cx="2630312" cy="2827868"/>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9779" y="1478845"/>
            <a:ext cx="5136444" cy="2874080"/>
          </a:xfrm>
          <a:prstGeom prst="rect">
            <a:avLst/>
          </a:prstGeom>
        </p:spPr>
      </p:pic>
    </p:spTree>
    <p:extLst>
      <p:ext uri="{BB962C8B-B14F-4D97-AF65-F5344CB8AC3E}">
        <p14:creationId xmlns:p14="http://schemas.microsoft.com/office/powerpoint/2010/main" val="30727077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34881" y="0"/>
            <a:ext cx="8911687" cy="609600"/>
          </a:xfrm>
        </p:spPr>
        <p:txBody>
          <a:bodyPr>
            <a:normAutofit fontScale="90000"/>
          </a:bodyPr>
          <a:lstStyle/>
          <a:p>
            <a:r>
              <a:rPr lang="es-CO" dirty="0" smtClean="0"/>
              <a:t>Simbología tradicional indígena(grado 7°)</a:t>
            </a:r>
            <a:endParaRPr lang="en-U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324106386"/>
              </p:ext>
            </p:extLst>
          </p:nvPr>
        </p:nvGraphicFramePr>
        <p:xfrm>
          <a:off x="1603375" y="609598"/>
          <a:ext cx="10588626" cy="6248402"/>
        </p:xfrm>
        <a:graphic>
          <a:graphicData uri="http://schemas.openxmlformats.org/drawingml/2006/table">
            <a:tbl>
              <a:tblPr firstRow="1" bandRow="1">
                <a:tableStyleId>{5C22544A-7EE6-4342-B048-85BDC9FD1C3A}</a:tableStyleId>
              </a:tblPr>
              <a:tblGrid>
                <a:gridCol w="5294313">
                  <a:extLst>
                    <a:ext uri="{9D8B030D-6E8A-4147-A177-3AD203B41FA5}">
                      <a16:colId xmlns:a16="http://schemas.microsoft.com/office/drawing/2014/main" val="3139085169"/>
                    </a:ext>
                  </a:extLst>
                </a:gridCol>
                <a:gridCol w="5294313">
                  <a:extLst>
                    <a:ext uri="{9D8B030D-6E8A-4147-A177-3AD203B41FA5}">
                      <a16:colId xmlns:a16="http://schemas.microsoft.com/office/drawing/2014/main" val="2790336137"/>
                    </a:ext>
                  </a:extLst>
                </a:gridCol>
              </a:tblGrid>
              <a:tr h="441805">
                <a:tc>
                  <a:txBody>
                    <a:bodyPr/>
                    <a:lstStyle/>
                    <a:p>
                      <a:r>
                        <a:rPr lang="es-CO" dirty="0" smtClean="0"/>
                        <a:t>Sentido </a:t>
                      </a:r>
                      <a:r>
                        <a:rPr lang="es-CO" dirty="0" err="1" smtClean="0"/>
                        <a:t>indigena</a:t>
                      </a:r>
                      <a:endParaRPr lang="en-US" dirty="0"/>
                    </a:p>
                  </a:txBody>
                  <a:tcPr/>
                </a:tc>
                <a:tc>
                  <a:txBody>
                    <a:bodyPr/>
                    <a:lstStyle/>
                    <a:p>
                      <a:r>
                        <a:rPr lang="es-CO" dirty="0" err="1" smtClean="0"/>
                        <a:t>Sientido</a:t>
                      </a:r>
                      <a:r>
                        <a:rPr lang="es-CO" baseline="0" dirty="0" smtClean="0"/>
                        <a:t> religioso</a:t>
                      </a:r>
                      <a:endParaRPr lang="en-US" dirty="0"/>
                    </a:p>
                  </a:txBody>
                  <a:tcPr/>
                </a:tc>
                <a:extLst>
                  <a:ext uri="{0D108BD9-81ED-4DB2-BD59-A6C34878D82A}">
                    <a16:rowId xmlns:a16="http://schemas.microsoft.com/office/drawing/2014/main" val="2892462788"/>
                  </a:ext>
                </a:extLst>
              </a:tr>
              <a:tr h="5806597">
                <a:tc>
                  <a:txBody>
                    <a:bodyPr/>
                    <a:lstStyle/>
                    <a:p>
                      <a:r>
                        <a:rPr lang="es-CO" sz="1800" kern="1200" dirty="0" smtClean="0">
                          <a:solidFill>
                            <a:schemeClr val="dk1"/>
                          </a:solidFill>
                          <a:effectLst/>
                          <a:latin typeface="+mn-lt"/>
                          <a:ea typeface="+mn-ea"/>
                          <a:cs typeface="+mn-cs"/>
                        </a:rPr>
                        <a:t>Que es símbolo? Signo que establece una relación de identidad con una realidad, generalmente abstracta, a la que evoca o representa.</a:t>
                      </a:r>
                    </a:p>
                    <a:p>
                      <a:endParaRPr lang="es-CO" sz="1400" kern="1200" dirty="0" smtClean="0">
                        <a:solidFill>
                          <a:schemeClr val="dk1"/>
                        </a:solidFill>
                        <a:effectLst/>
                        <a:latin typeface="+mn-lt"/>
                        <a:ea typeface="+mn-ea"/>
                        <a:cs typeface="+mn-cs"/>
                      </a:endParaRPr>
                    </a:p>
                    <a:p>
                      <a:r>
                        <a:rPr lang="es-ES" sz="1800" b="0" i="0" kern="1200" dirty="0" smtClean="0">
                          <a:solidFill>
                            <a:schemeClr val="dk1"/>
                          </a:solidFill>
                          <a:effectLst/>
                          <a:latin typeface="+mn-lt"/>
                          <a:ea typeface="+mn-ea"/>
                          <a:cs typeface="+mn-cs"/>
                        </a:rPr>
                        <a:t>Signo que establece una relación de identidad con una realidad, generalmente abstracta, a la que evoca o representa.</a:t>
                      </a:r>
                    </a:p>
                    <a:p>
                      <a:endParaRPr lang="es-ES" sz="1800" b="0" i="0" kern="1200" dirty="0" smtClean="0">
                        <a:solidFill>
                          <a:schemeClr val="dk1"/>
                        </a:solidFill>
                        <a:effectLst/>
                        <a:latin typeface="+mn-lt"/>
                        <a:ea typeface="+mn-ea"/>
                        <a:cs typeface="+mn-cs"/>
                      </a:endParaRPr>
                    </a:p>
                    <a:p>
                      <a:r>
                        <a:rPr lang="es-ES" sz="1800" b="0" i="0" kern="1200" dirty="0" smtClean="0">
                          <a:solidFill>
                            <a:schemeClr val="dk1"/>
                          </a:solidFill>
                          <a:effectLst/>
                          <a:latin typeface="+mn-lt"/>
                          <a:ea typeface="+mn-ea"/>
                          <a:cs typeface="+mn-cs"/>
                        </a:rPr>
                        <a:t>Figura retórica de pensamiento por medio de la cual una realidad o concepto normalmente de carácter espiritual se expresa por medio de una realidad o concepto diferente, entre los que se establece una relación de correspondencia, de modo que al nombrar el concepto simbólico se sugiere o se evoca el concepto real</a:t>
                      </a:r>
                      <a:endParaRPr lang="es-CO" sz="1400" kern="1200" dirty="0" smtClean="0">
                        <a:solidFill>
                          <a:schemeClr val="dk1"/>
                        </a:solidFill>
                        <a:effectLst/>
                        <a:latin typeface="+mn-lt"/>
                        <a:ea typeface="+mn-ea"/>
                        <a:cs typeface="+mn-cs"/>
                      </a:endParaRPr>
                    </a:p>
                  </a:txBody>
                  <a:tcPr/>
                </a:tc>
                <a:tc>
                  <a:txBody>
                    <a:bodyPr/>
                    <a:lstStyle/>
                    <a:p>
                      <a:r>
                        <a:rPr lang="es-ES" sz="1800" b="0" i="0" kern="1200" dirty="0" smtClean="0">
                          <a:solidFill>
                            <a:schemeClr val="dk1"/>
                          </a:solidFill>
                          <a:effectLst/>
                          <a:latin typeface="+mn-lt"/>
                          <a:ea typeface="+mn-ea"/>
                          <a:cs typeface="+mn-cs"/>
                        </a:rPr>
                        <a:t>Los signos se usan por el ser humano desde el comienzo de la Historia, surgieron mucho antes que el lenguaje escrito, es una forma de exteriorizar y representar un pensamiento o idea debido a la semejanza, real o imaginada, con su significado y constituye para varios una especie de icono que refuerza su fe y fortaleza </a:t>
                      </a:r>
                      <a:r>
                        <a:rPr lang="es-ES" sz="1800" b="0" i="0" kern="1200" smtClean="0">
                          <a:solidFill>
                            <a:schemeClr val="dk1"/>
                          </a:solidFill>
                          <a:effectLst/>
                          <a:latin typeface="+mn-lt"/>
                          <a:ea typeface="+mn-ea"/>
                          <a:cs typeface="+mn-cs"/>
                        </a:rPr>
                        <a:t>interior.</a:t>
                      </a:r>
                    </a:p>
                    <a:p>
                      <a:r>
                        <a:rPr lang="es-ES" sz="1800" dirty="0" smtClean="0"/>
                        <a:t/>
                      </a:r>
                      <a:br>
                        <a:rPr lang="es-ES" sz="1800" dirty="0" smtClean="0"/>
                      </a:br>
                      <a:r>
                        <a:rPr lang="es-ES" sz="1800" b="0" i="0" kern="1200" dirty="0" smtClean="0">
                          <a:solidFill>
                            <a:schemeClr val="dk1"/>
                          </a:solidFill>
                          <a:effectLst/>
                          <a:latin typeface="+mn-lt"/>
                          <a:ea typeface="+mn-ea"/>
                          <a:cs typeface="+mn-cs"/>
                        </a:rPr>
                        <a:t>Un signo o símbolo determinado puede tener el mismo significado y valor para quienes representa una idea, hace 4000 años, hoy o dentro de 4000 años más.</a:t>
                      </a:r>
                      <a:r>
                        <a:rPr lang="es-ES" sz="1800" dirty="0" smtClean="0"/>
                        <a:t/>
                      </a:r>
                      <a:br>
                        <a:rPr lang="es-ES" sz="1800" dirty="0" smtClean="0"/>
                      </a:br>
                      <a:r>
                        <a:rPr lang="es-ES" sz="1800" b="0" i="0" kern="1200" dirty="0" smtClean="0">
                          <a:solidFill>
                            <a:schemeClr val="dk1"/>
                          </a:solidFill>
                          <a:effectLst/>
                          <a:latin typeface="+mn-lt"/>
                          <a:ea typeface="+mn-ea"/>
                          <a:cs typeface="+mn-cs"/>
                        </a:rPr>
                        <a:t>A continuación se muestran algunos de los signos y símbolos relacionados con la religión o con temas místicos y ocultos, que generalmente despiertan en nosotros el interés por conocer su verdadero significado y origen.</a:t>
                      </a:r>
                      <a:endParaRPr lang="en-US" sz="1800" dirty="0"/>
                    </a:p>
                  </a:txBody>
                  <a:tcPr/>
                </a:tc>
                <a:extLst>
                  <a:ext uri="{0D108BD9-81ED-4DB2-BD59-A6C34878D82A}">
                    <a16:rowId xmlns:a16="http://schemas.microsoft.com/office/drawing/2014/main" val="447626042"/>
                  </a:ext>
                </a:extLst>
              </a:tr>
            </a:tbl>
          </a:graphicData>
        </a:graphic>
      </p:graphicFrame>
    </p:spTree>
    <p:extLst>
      <p:ext uri="{BB962C8B-B14F-4D97-AF65-F5344CB8AC3E}">
        <p14:creationId xmlns:p14="http://schemas.microsoft.com/office/powerpoint/2010/main" val="3091536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9778" y="0"/>
            <a:ext cx="10442222" cy="575733"/>
          </a:xfrm>
        </p:spPr>
        <p:txBody>
          <a:bodyPr>
            <a:normAutofit fontScale="90000"/>
          </a:bodyPr>
          <a:lstStyle/>
          <a:p>
            <a:r>
              <a:rPr lang="es-CO" dirty="0" smtClean="0"/>
              <a:t>Como interpretamos de los </a:t>
            </a:r>
            <a:r>
              <a:rPr lang="es-CO" dirty="0" err="1" smtClean="0"/>
              <a:t>simbolo</a:t>
            </a:r>
            <a:endParaRPr lang="en-US" dirty="0"/>
          </a:p>
        </p:txBody>
      </p:sp>
      <p:sp>
        <p:nvSpPr>
          <p:cNvPr id="5" name="Marcador de contenido 4"/>
          <p:cNvSpPr>
            <a:spLocks noGrp="1"/>
          </p:cNvSpPr>
          <p:nvPr>
            <p:ph idx="1"/>
          </p:nvPr>
        </p:nvSpPr>
        <p:spPr>
          <a:xfrm>
            <a:off x="1580444" y="575733"/>
            <a:ext cx="10611556" cy="6282267"/>
          </a:xfrm>
        </p:spPr>
        <p:txBody>
          <a:bodyPr/>
          <a:lstStyle/>
          <a:p>
            <a:pPr marL="0" indent="0">
              <a:buNone/>
            </a:pPr>
            <a:endParaRPr lang="es-CO" dirty="0" smtClean="0"/>
          </a:p>
          <a:p>
            <a:r>
              <a:rPr lang="es-CO" dirty="0" smtClean="0"/>
              <a:t>Que símbolo conocen =                                  tarea: elabora un arte que tenga </a:t>
            </a:r>
            <a:r>
              <a:rPr lang="es-CO" dirty="0" err="1" smtClean="0"/>
              <a:t>simbolo</a:t>
            </a:r>
            <a:endParaRPr lang="en-U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375" y="4380088"/>
            <a:ext cx="1772003" cy="247791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378" y="4380086"/>
            <a:ext cx="1777645" cy="2477911"/>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025" y="4380088"/>
            <a:ext cx="1721908" cy="2477911"/>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978" y="4583288"/>
            <a:ext cx="2709331" cy="2274712"/>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2311" y="4583288"/>
            <a:ext cx="2449688" cy="2274712"/>
          </a:xfrm>
          <a:prstGeom prst="rect">
            <a:avLst/>
          </a:prstGeom>
        </p:spPr>
      </p:pic>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603375" y="1316183"/>
            <a:ext cx="3549647" cy="2993880"/>
          </a:xfrm>
          <a:prstGeom prst="rect">
            <a:avLst/>
          </a:prstGeom>
        </p:spPr>
      </p:pic>
      <p:pic>
        <p:nvPicPr>
          <p:cNvPr id="4"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2050" y="1316181"/>
            <a:ext cx="2247900" cy="2974832"/>
          </a:xfrm>
          <a:prstGeom prst="rect">
            <a:avLst/>
          </a:prstGeom>
        </p:spPr>
      </p:pic>
      <p:pic>
        <p:nvPicPr>
          <p:cNvPr id="11" name="Imagen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9949" y="1704109"/>
            <a:ext cx="2522359" cy="2563091"/>
          </a:xfrm>
          <a:prstGeom prst="rect">
            <a:avLst/>
          </a:prstGeom>
        </p:spPr>
      </p:pic>
      <p:pic>
        <p:nvPicPr>
          <p:cNvPr id="12" name="Imagen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42307" y="1680296"/>
            <a:ext cx="2449691" cy="2505941"/>
          </a:xfrm>
          <a:prstGeom prst="rect">
            <a:avLst/>
          </a:prstGeom>
        </p:spPr>
      </p:pic>
    </p:spTree>
    <p:extLst>
      <p:ext uri="{BB962C8B-B14F-4D97-AF65-F5344CB8AC3E}">
        <p14:creationId xmlns:p14="http://schemas.microsoft.com/office/powerpoint/2010/main" val="1965689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2711" y="0"/>
            <a:ext cx="9991901" cy="598311"/>
          </a:xfrm>
        </p:spPr>
        <p:txBody>
          <a:bodyPr>
            <a:normAutofit fontScale="90000"/>
          </a:bodyPr>
          <a:lstStyle/>
          <a:p>
            <a:r>
              <a:rPr lang="es-CO" dirty="0" smtClean="0"/>
              <a:t>Historia del mundo de los animales ( grado 8°)</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82329868"/>
              </p:ext>
            </p:extLst>
          </p:nvPr>
        </p:nvGraphicFramePr>
        <p:xfrm>
          <a:off x="1592263" y="598488"/>
          <a:ext cx="10599738" cy="6259512"/>
        </p:xfrm>
        <a:graphic>
          <a:graphicData uri="http://schemas.openxmlformats.org/drawingml/2006/table">
            <a:tbl>
              <a:tblPr firstRow="1" bandRow="1">
                <a:tableStyleId>{5C22544A-7EE6-4342-B048-85BDC9FD1C3A}</a:tableStyleId>
              </a:tblPr>
              <a:tblGrid>
                <a:gridCol w="5299869">
                  <a:extLst>
                    <a:ext uri="{9D8B030D-6E8A-4147-A177-3AD203B41FA5}">
                      <a16:colId xmlns:a16="http://schemas.microsoft.com/office/drawing/2014/main" val="4020754912"/>
                    </a:ext>
                  </a:extLst>
                </a:gridCol>
                <a:gridCol w="5299869">
                  <a:extLst>
                    <a:ext uri="{9D8B030D-6E8A-4147-A177-3AD203B41FA5}">
                      <a16:colId xmlns:a16="http://schemas.microsoft.com/office/drawing/2014/main" val="2361483630"/>
                    </a:ext>
                  </a:extLst>
                </a:gridCol>
              </a:tblGrid>
              <a:tr h="654976">
                <a:tc>
                  <a:txBody>
                    <a:bodyPr/>
                    <a:lstStyle/>
                    <a:p>
                      <a:r>
                        <a:rPr lang="es-CO" dirty="0" smtClean="0"/>
                        <a:t>Mundo de </a:t>
                      </a:r>
                      <a:r>
                        <a:rPr lang="es-CO" baseline="0" dirty="0" smtClean="0"/>
                        <a:t> zaino</a:t>
                      </a:r>
                      <a:endParaRPr lang="en-US" dirty="0"/>
                    </a:p>
                  </a:txBody>
                  <a:tcPr/>
                </a:tc>
                <a:tc>
                  <a:txBody>
                    <a:bodyPr/>
                    <a:lstStyle/>
                    <a:p>
                      <a:r>
                        <a:rPr lang="es-CO" dirty="0" smtClean="0"/>
                        <a:t>Mundo del cóndor</a:t>
                      </a:r>
                      <a:endParaRPr lang="en-US" dirty="0"/>
                    </a:p>
                  </a:txBody>
                  <a:tcPr/>
                </a:tc>
                <a:extLst>
                  <a:ext uri="{0D108BD9-81ED-4DB2-BD59-A6C34878D82A}">
                    <a16:rowId xmlns:a16="http://schemas.microsoft.com/office/drawing/2014/main" val="4107940496"/>
                  </a:ext>
                </a:extLst>
              </a:tr>
              <a:tr h="5604536">
                <a:tc>
                  <a:txBody>
                    <a:bodyPr/>
                    <a:lstStyle/>
                    <a:p>
                      <a:r>
                        <a:rPr lang="es-CO" dirty="0" smtClean="0"/>
                        <a:t>Cuento de zaino </a:t>
                      </a:r>
                    </a:p>
                    <a:p>
                      <a:r>
                        <a:rPr lang="es-CO" dirty="0" smtClean="0"/>
                        <a:t>Según relato</a:t>
                      </a:r>
                      <a:r>
                        <a:rPr lang="es-CO" baseline="0" dirty="0" smtClean="0"/>
                        <a:t> del historiador pudieron saber que también hay otro mundo de los animales como el zaino</a:t>
                      </a:r>
                    </a:p>
                    <a:p>
                      <a:endParaRPr lang="es-CO" baseline="0" dirty="0" smtClean="0"/>
                    </a:p>
                  </a:txBody>
                  <a:tcPr/>
                </a:tc>
                <a:tc>
                  <a:txBody>
                    <a:bodyPr/>
                    <a:lstStyle/>
                    <a:p>
                      <a:r>
                        <a:rPr lang="es-CO" dirty="0" smtClean="0"/>
                        <a:t>Cuento del cóndor</a:t>
                      </a:r>
                      <a:r>
                        <a:rPr lang="es-CO" baseline="0" dirty="0" smtClean="0"/>
                        <a:t> </a:t>
                      </a:r>
                    </a:p>
                    <a:p>
                      <a:r>
                        <a:rPr lang="es-CO" baseline="0" dirty="0" smtClean="0"/>
                        <a:t>Partir de este cuento los indígenas pudieron saber que hay un mundo de los animales cual es del cóndor</a:t>
                      </a:r>
                      <a:endParaRPr lang="en-US" dirty="0"/>
                    </a:p>
                  </a:txBody>
                  <a:tcPr/>
                </a:tc>
                <a:extLst>
                  <a:ext uri="{0D108BD9-81ED-4DB2-BD59-A6C34878D82A}">
                    <a16:rowId xmlns:a16="http://schemas.microsoft.com/office/drawing/2014/main" val="281386206"/>
                  </a:ext>
                </a:extLst>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264" y="3601155"/>
            <a:ext cx="5237514" cy="325684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800" y="3601154"/>
            <a:ext cx="5283199" cy="3256845"/>
          </a:xfrm>
          <a:prstGeom prst="rect">
            <a:avLst/>
          </a:prstGeom>
        </p:spPr>
      </p:pic>
    </p:spTree>
    <p:extLst>
      <p:ext uri="{BB962C8B-B14F-4D97-AF65-F5344CB8AC3E}">
        <p14:creationId xmlns:p14="http://schemas.microsoft.com/office/powerpoint/2010/main" val="39695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311" y="0"/>
            <a:ext cx="9890301" cy="632178"/>
          </a:xfrm>
        </p:spPr>
        <p:txBody>
          <a:bodyPr>
            <a:normAutofit fontScale="90000"/>
          </a:bodyPr>
          <a:lstStyle/>
          <a:p>
            <a:r>
              <a:rPr lang="es-CO" dirty="0" smtClean="0"/>
              <a:t>Trabajo grupal</a:t>
            </a:r>
            <a:endParaRPr lang="en-US" dirty="0"/>
          </a:p>
        </p:txBody>
      </p:sp>
      <p:sp>
        <p:nvSpPr>
          <p:cNvPr id="3" name="Marcador de contenido 2"/>
          <p:cNvSpPr>
            <a:spLocks noGrp="1"/>
          </p:cNvSpPr>
          <p:nvPr>
            <p:ph idx="1"/>
          </p:nvPr>
        </p:nvSpPr>
        <p:spPr>
          <a:xfrm>
            <a:off x="1614311" y="632178"/>
            <a:ext cx="10577689" cy="6225822"/>
          </a:xfrm>
        </p:spPr>
        <p:txBody>
          <a:bodyPr/>
          <a:lstStyle/>
          <a:p>
            <a:pPr marL="0" indent="0">
              <a:buNone/>
            </a:pPr>
            <a:r>
              <a:rPr lang="es-CO" dirty="0" smtClean="0"/>
              <a:t>Creen que los otro animales selvática según la historia, tiene mundo?</a:t>
            </a:r>
          </a:p>
          <a:p>
            <a:pPr marL="0" indent="0">
              <a:buNone/>
            </a:pPr>
            <a:endParaRPr lang="es-CO" dirty="0"/>
          </a:p>
          <a:p>
            <a:pPr marL="0" indent="0">
              <a:buNone/>
            </a:pPr>
            <a:r>
              <a:rPr lang="es-CO" dirty="0" smtClean="0"/>
              <a:t>Cuales son los cuento que saben?</a:t>
            </a:r>
          </a:p>
          <a:p>
            <a:pPr marL="0" indent="0">
              <a:buNone/>
            </a:pPr>
            <a:endParaRPr lang="es-CO" dirty="0" smtClean="0"/>
          </a:p>
          <a:p>
            <a:pPr marL="0" indent="0">
              <a:buNone/>
            </a:pPr>
            <a:r>
              <a:rPr lang="es-CO" dirty="0" smtClean="0"/>
              <a:t>Que cuentos de los animales han escuchado y saben?</a:t>
            </a:r>
          </a:p>
          <a:p>
            <a:pPr marL="0" indent="0">
              <a:buNone/>
            </a:pPr>
            <a:endParaRPr lang="es-CO" dirty="0"/>
          </a:p>
          <a:p>
            <a:pPr marL="0" indent="0">
              <a:buNone/>
            </a:pPr>
            <a:r>
              <a:rPr lang="es-CO" dirty="0" smtClean="0"/>
              <a:t> relatar por grupo intercaladamente</a:t>
            </a:r>
          </a:p>
          <a:p>
            <a:pPr marL="0" indent="0">
              <a:buNone/>
            </a:pPr>
            <a:endParaRPr lang="es-CO" dirty="0" smtClean="0"/>
          </a:p>
          <a:p>
            <a:pPr marL="0" indent="0">
              <a:buNone/>
            </a:pPr>
            <a:endParaRPr lang="es-CO" dirty="0"/>
          </a:p>
          <a:p>
            <a:pPr marL="0" indent="0">
              <a:buNone/>
            </a:pPr>
            <a:r>
              <a:rPr lang="es-CO" dirty="0" smtClean="0"/>
              <a:t>Tarea: </a:t>
            </a:r>
            <a:r>
              <a:rPr lang="es-CO" dirty="0" err="1" smtClean="0"/>
              <a:t>elabor</a:t>
            </a:r>
            <a:r>
              <a:rPr lang="es-CO" dirty="0" smtClean="0"/>
              <a:t> una cartilla del cuento</a:t>
            </a:r>
            <a:endParaRPr lang="en-US" dirty="0"/>
          </a:p>
        </p:txBody>
      </p:sp>
    </p:spTree>
    <p:extLst>
      <p:ext uri="{BB962C8B-B14F-4D97-AF65-F5344CB8AC3E}">
        <p14:creationId xmlns:p14="http://schemas.microsoft.com/office/powerpoint/2010/main" val="2061687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0444" y="1"/>
            <a:ext cx="10611555" cy="553156"/>
          </a:xfrm>
        </p:spPr>
        <p:txBody>
          <a:bodyPr>
            <a:normAutofit fontScale="90000"/>
          </a:bodyPr>
          <a:lstStyle/>
          <a:p>
            <a:r>
              <a:rPr lang="es-CO" sz="3200" dirty="0" smtClean="0"/>
              <a:t>Espacio sagrado, social y microcosmo (grado 9°)</a:t>
            </a:r>
            <a:endParaRPr lang="en-US" sz="3200" dirty="0"/>
          </a:p>
        </p:txBody>
      </p:sp>
      <p:sp>
        <p:nvSpPr>
          <p:cNvPr id="3" name="Marcador de contenido 2"/>
          <p:cNvSpPr>
            <a:spLocks noGrp="1"/>
          </p:cNvSpPr>
          <p:nvPr>
            <p:ph idx="1"/>
          </p:nvPr>
        </p:nvSpPr>
        <p:spPr>
          <a:xfrm>
            <a:off x="1580443" y="553157"/>
            <a:ext cx="10611555" cy="6304843"/>
          </a:xfrm>
        </p:spPr>
        <p:txBody>
          <a:bodyPr/>
          <a:lstStyle/>
          <a:p>
            <a:r>
              <a:rPr lang="es-ES" b="1" dirty="0"/>
              <a:t>Microcosmos</a:t>
            </a:r>
            <a:r>
              <a:rPr lang="es-ES" dirty="0"/>
              <a:t> implicaría contemplar al ser humano como un mundo completo en sí mismo, como un universo a </a:t>
            </a:r>
            <a:r>
              <a:rPr lang="es-ES" dirty="0" smtClean="0"/>
              <a:t>escala</a:t>
            </a:r>
          </a:p>
          <a:p>
            <a:r>
              <a:rPr lang="es-ES" b="1" dirty="0" smtClean="0"/>
              <a:t>Todas </a:t>
            </a:r>
            <a:r>
              <a:rPr lang="es-ES" b="1" dirty="0"/>
              <a:t>las culturas del mundo atribuyen a ciertos objetos o lugares la calidad de sagrados. De idéntica manera, "los pueblos indígenas de nuestro país tienen lugares y objetos que consideran sagrados y que son protegidos con celo extremo. Cuevas, ríos, lagunas, islas, templos, cementerios, peñas, en los cuales se realizan ceremonias y se depositan ofrendas: cruces, esculturas de piedra, varas de mando y otros objetos relacionados con la historia y la religión de los pueblos" </a:t>
            </a:r>
            <a:endParaRPr lang="es-ES" b="1" dirty="0" smtClean="0"/>
          </a:p>
          <a:p>
            <a:r>
              <a:rPr lang="es-ES" b="1" dirty="0"/>
              <a:t>Naturalmente, para que un lugar sea considerado temporal o permanentemente sagrado, es necesario que quienes así lo estiman compartan nociones que definen una geografía del cosmos (una cosmología), un sistema de relaciones de los dioses y númenes con los hombres, y de estos con el territorio</a:t>
            </a:r>
            <a:r>
              <a:rPr lang="es-ES" b="1" dirty="0" smtClean="0"/>
              <a:t>.</a:t>
            </a:r>
          </a:p>
          <a:p>
            <a:r>
              <a:rPr lang="es-ES" b="1" dirty="0"/>
              <a:t>En los últimos años, numerosos pueblos indígenas de todo el mundo han solicitado protección de sus lugares sagrados, legislación específica, reconocimiento del carácter patrimonial de estos sitios y el compromiso de las autoridades gubernamentales para hacer cumplir las recomendaciones internacionales en la materia. Estas peticiones, cuando no francos reclamos, se asocian a las nuevas nociones de patrimonio indígena</a:t>
            </a:r>
            <a:endParaRPr lang="en-US" dirty="0"/>
          </a:p>
        </p:txBody>
      </p:sp>
    </p:spTree>
    <p:extLst>
      <p:ext uri="{BB962C8B-B14F-4D97-AF65-F5344CB8AC3E}">
        <p14:creationId xmlns:p14="http://schemas.microsoft.com/office/powerpoint/2010/main" val="3274357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5601" y="0"/>
            <a:ext cx="9879012" cy="654755"/>
          </a:xfrm>
        </p:spPr>
        <p:txBody>
          <a:bodyPr>
            <a:normAutofit/>
          </a:bodyPr>
          <a:lstStyle/>
          <a:p>
            <a:r>
              <a:rPr lang="es-CO" dirty="0" err="1" smtClean="0"/>
              <a:t>imagenes</a:t>
            </a:r>
            <a:endParaRPr lang="en-US" dirty="0"/>
          </a:p>
        </p:txBody>
      </p:sp>
      <p:sp>
        <p:nvSpPr>
          <p:cNvPr id="5" name="Marcador de contenido 4"/>
          <p:cNvSpPr>
            <a:spLocks noGrp="1"/>
          </p:cNvSpPr>
          <p:nvPr>
            <p:ph idx="1"/>
          </p:nvPr>
        </p:nvSpPr>
        <p:spPr>
          <a:xfrm>
            <a:off x="1625601" y="654755"/>
            <a:ext cx="10566399" cy="6203245"/>
          </a:xfrm>
        </p:spPr>
        <p:txBody>
          <a:bodyPr/>
          <a:lstStyle/>
          <a:p>
            <a:pPr marL="0" indent="0">
              <a:buNone/>
            </a:pPr>
            <a:endParaRPr lang="es-CO" dirty="0" smtClean="0"/>
          </a:p>
          <a:p>
            <a:endParaRPr lang="es-CO" dirty="0" smtClean="0"/>
          </a:p>
          <a:p>
            <a:endParaRPr lang="es-CO" dirty="0"/>
          </a:p>
          <a:p>
            <a:endParaRPr lang="es-CO" dirty="0" smtClean="0"/>
          </a:p>
          <a:p>
            <a:endParaRPr lang="es-CO" dirty="0"/>
          </a:p>
          <a:p>
            <a:endParaRPr lang="es-CO" dirty="0" smtClean="0"/>
          </a:p>
          <a:p>
            <a:endParaRPr lang="es-CO" dirty="0"/>
          </a:p>
          <a:p>
            <a:r>
              <a:rPr lang="es-CO" dirty="0" smtClean="0"/>
              <a:t>Cuales son los sitio sagrado de mi resguardo ?</a:t>
            </a:r>
          </a:p>
          <a:p>
            <a:r>
              <a:rPr lang="es-CO" dirty="0" smtClean="0"/>
              <a:t>Que han hecho lideres para el reconocimiento de este sitio ?</a:t>
            </a:r>
          </a:p>
          <a:p>
            <a:endParaRPr lang="es-CO" dirty="0"/>
          </a:p>
          <a:p>
            <a:endParaRPr lang="es-CO" dirty="0" smtClean="0"/>
          </a:p>
          <a:p>
            <a:r>
              <a:rPr lang="es-CO" dirty="0" smtClean="0"/>
              <a:t>TAREA:  elaborar mapa del resguardo e identificar los sitio sagrado </a:t>
            </a:r>
            <a:r>
              <a:rPr lang="es-CO" dirty="0" err="1" smtClean="0"/>
              <a:t>atraves</a:t>
            </a:r>
            <a:r>
              <a:rPr lang="es-CO" dirty="0" smtClean="0"/>
              <a:t> de mi </a:t>
            </a:r>
            <a:r>
              <a:rPr lang="es-CO" dirty="0" err="1" smtClean="0"/>
              <a:t>investigacion</a:t>
            </a:r>
            <a:endParaRPr lang="en-U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957" y="1049866"/>
            <a:ext cx="3510843" cy="2111023"/>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156" y="1049866"/>
            <a:ext cx="3352800" cy="2111023"/>
          </a:xfrm>
          <a:prstGeom prst="rect">
            <a:avLst/>
          </a:prstGeom>
        </p:spPr>
      </p:pic>
    </p:spTree>
    <p:extLst>
      <p:ext uri="{BB962C8B-B14F-4D97-AF65-F5344CB8AC3E}">
        <p14:creationId xmlns:p14="http://schemas.microsoft.com/office/powerpoint/2010/main" val="990832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4623" y="1"/>
            <a:ext cx="9799990" cy="609600"/>
          </a:xfrm>
        </p:spPr>
        <p:txBody>
          <a:bodyPr>
            <a:normAutofit fontScale="90000"/>
          </a:bodyPr>
          <a:lstStyle/>
          <a:p>
            <a:r>
              <a:rPr lang="es-CO" dirty="0" smtClean="0"/>
              <a:t>Sabiduría de la creencia indígenas(grado10°)</a:t>
            </a:r>
            <a:endParaRPr lang="en-US" dirty="0"/>
          </a:p>
        </p:txBody>
      </p:sp>
      <p:sp>
        <p:nvSpPr>
          <p:cNvPr id="3" name="Marcador de contenido 2"/>
          <p:cNvSpPr>
            <a:spLocks noGrp="1"/>
          </p:cNvSpPr>
          <p:nvPr>
            <p:ph idx="1"/>
          </p:nvPr>
        </p:nvSpPr>
        <p:spPr>
          <a:xfrm>
            <a:off x="1704622" y="530578"/>
            <a:ext cx="10487377" cy="6327422"/>
          </a:xfrm>
        </p:spPr>
        <p:txBody>
          <a:bodyPr/>
          <a:lstStyle/>
          <a:p>
            <a:pPr marL="0" indent="0">
              <a:buNone/>
            </a:pPr>
            <a:r>
              <a:rPr lang="es-ES" i="1" dirty="0"/>
              <a:t>Sabiduría Ancestral Indígena</a:t>
            </a:r>
            <a:r>
              <a:rPr lang="es-ES" dirty="0"/>
              <a:t> es una rica colección de relatos que hacen parte de la tradición oral indígena y cuyo enfoque cultural permite descubrir las relaciones milenarias entre los pueblos y civilizaciones del mundo. Esta es otra manera de reconocer una identidad profunda en medio de una amplia diversidad de géneros y manifestaciones narrativas. </a:t>
            </a:r>
            <a:r>
              <a:rPr lang="es-ES" i="1" dirty="0"/>
              <a:t>Es</a:t>
            </a:r>
            <a:r>
              <a:rPr lang="es-ES" dirty="0"/>
              <a:t> una serie de productos editoriales, en un formato fácil de apropiar y con la que se busca recorrer varias culturas indígenas de América Latina, para conocer e identificar las formas diversas de interpretación del universo, que han tenido históricamente nuestros pueblos</a:t>
            </a:r>
            <a:r>
              <a:rPr lang="es-ES" dirty="0" smtClean="0"/>
              <a:t>.</a:t>
            </a:r>
          </a:p>
          <a:p>
            <a:pPr marL="0" indent="0">
              <a:buNone/>
            </a:pPr>
            <a:r>
              <a:rPr lang="es-ES" dirty="0" smtClean="0"/>
              <a:t>Aunque </a:t>
            </a:r>
            <a:r>
              <a:rPr lang="es-ES" dirty="0"/>
              <a:t>no existe entre los </a:t>
            </a:r>
            <a:r>
              <a:rPr lang="es-ES" b="1" dirty="0" err="1"/>
              <a:t>embera</a:t>
            </a:r>
            <a:r>
              <a:rPr lang="es-ES" dirty="0"/>
              <a:t> una religión propia, sus </a:t>
            </a:r>
            <a:r>
              <a:rPr lang="es-ES" b="1" dirty="0"/>
              <a:t>creencias</a:t>
            </a:r>
            <a:r>
              <a:rPr lang="es-ES" dirty="0"/>
              <a:t> se nuclean alrededor de un </a:t>
            </a:r>
            <a:r>
              <a:rPr lang="es-ES" dirty="0" err="1"/>
              <a:t>jaibanismo</a:t>
            </a:r>
            <a:r>
              <a:rPr lang="es-ES" dirty="0"/>
              <a:t> que se basa en fuerzas invisibles llamadas jais; ellas constituyen la esencia de cosas, fenómenos naturales, animales, personas, y se manifiestan en figura de animal; solo el </a:t>
            </a:r>
            <a:r>
              <a:rPr lang="es-ES" dirty="0" err="1"/>
              <a:t>jaibaná</a:t>
            </a:r>
            <a:r>
              <a:rPr lang="es-ES" dirty="0"/>
              <a:t> puede verlas y controlarlas y </a:t>
            </a:r>
            <a:r>
              <a:rPr lang="es-ES" dirty="0" smtClean="0"/>
              <a:t>...</a:t>
            </a:r>
          </a:p>
          <a:p>
            <a:pPr marL="0" indent="0">
              <a:buNone/>
            </a:pPr>
            <a:endParaRPr lang="es-ES" dirty="0"/>
          </a:p>
          <a:p>
            <a:pPr marL="0" indent="0">
              <a:buNone/>
            </a:pPr>
            <a:r>
              <a:rPr lang="es-ES" dirty="0" smtClean="0"/>
              <a:t>Trabajo grupal:</a:t>
            </a:r>
          </a:p>
          <a:p>
            <a:pPr marL="0" indent="0">
              <a:buNone/>
            </a:pPr>
            <a:r>
              <a:rPr lang="es-ES" dirty="0" smtClean="0"/>
              <a:t>Cuales son los saberes de nuestros viejos en mi comunidad?</a:t>
            </a:r>
          </a:p>
          <a:p>
            <a:pPr marL="0" indent="0">
              <a:buNone/>
            </a:pPr>
            <a:endParaRPr lang="es-ES" dirty="0" smtClean="0"/>
          </a:p>
          <a:p>
            <a:pPr marL="0" indent="0">
              <a:buNone/>
            </a:pPr>
            <a:r>
              <a:rPr lang="es-ES" dirty="0" smtClean="0"/>
              <a:t>Cuales son las creencias que creemos en realidad en nuestra comunidad?</a:t>
            </a:r>
            <a:endParaRPr lang="en-US" dirty="0"/>
          </a:p>
        </p:txBody>
      </p:sp>
    </p:spTree>
    <p:extLst>
      <p:ext uri="{BB962C8B-B14F-4D97-AF65-F5344CB8AC3E}">
        <p14:creationId xmlns:p14="http://schemas.microsoft.com/office/powerpoint/2010/main" val="1442000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612</TotalTime>
  <Words>831</Words>
  <Application>Microsoft Office PowerPoint</Application>
  <PresentationFormat>Panorámica</PresentationFormat>
  <Paragraphs>103</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Century Gothic</vt:lpstr>
      <vt:lpstr>Wingdings 3</vt:lpstr>
      <vt:lpstr>Espiral</vt:lpstr>
      <vt:lpstr>Espiritualidad indigena</vt:lpstr>
      <vt:lpstr>Como entiende o intrepreta la espiritualidad</vt:lpstr>
      <vt:lpstr>Simbología tradicional indígena(grado 7°)</vt:lpstr>
      <vt:lpstr>Como interpretamos de los simbolo</vt:lpstr>
      <vt:lpstr>Historia del mundo de los animales ( grado 8°)</vt:lpstr>
      <vt:lpstr>Trabajo grupal</vt:lpstr>
      <vt:lpstr>Espacio sagrado, social y microcosmo (grado 9°)</vt:lpstr>
      <vt:lpstr>imagenes</vt:lpstr>
      <vt:lpstr>Sabiduría de la creencia indígenas(grado10°)</vt:lpstr>
      <vt:lpstr>Frase sabiduria</vt:lpstr>
      <vt:lpstr>Enseñar nuestra felicidad en el territorio(grado11°)</vt:lpstr>
      <vt:lpstr>Según filosofo</vt:lpstr>
      <vt:lpstr>trabajo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Espiritualidad indigena</dc:title>
  <dc:creator>Windows User</dc:creator>
  <cp:lastModifiedBy>Windows User</cp:lastModifiedBy>
  <cp:revision>64</cp:revision>
  <dcterms:created xsi:type="dcterms:W3CDTF">2020-01-18T16:19:56Z</dcterms:created>
  <dcterms:modified xsi:type="dcterms:W3CDTF">2020-04-25T16:50:33Z</dcterms:modified>
</cp:coreProperties>
</file>